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864" r:id="rId2"/>
    <p:sldMasterId id="2147484128" r:id="rId3"/>
  </p:sldMasterIdLst>
  <p:sldIdLst>
    <p:sldId id="257" r:id="rId4"/>
    <p:sldId id="272" r:id="rId5"/>
    <p:sldId id="289" r:id="rId6"/>
    <p:sldId id="275" r:id="rId7"/>
    <p:sldId id="276" r:id="rId8"/>
    <p:sldId id="284" r:id="rId9"/>
    <p:sldId id="283" r:id="rId10"/>
    <p:sldId id="290" r:id="rId11"/>
    <p:sldId id="286" r:id="rId12"/>
    <p:sldId id="287" r:id="rId13"/>
    <p:sldId id="282" r:id="rId14"/>
    <p:sldId id="288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17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1E220CA-67F5-43A5-B947-B60ADA2DBD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69736-C582-467B-BC21-135DBA6F1DD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0D0A45-92EC-43B2-8613-F87203B8001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1E220CA-67F5-43A5-B947-B60ADA2DBD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43C331-5833-4D1C-91C1-538D1D6C89B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E0A7D9-117E-40D6-94E6-52CBB40C169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FA68B-AD6D-485B-9C49-801D192E3B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AA2A3-ACCC-4C6B-A864-00BC1FD1D7B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89943-4961-43AD-AA8D-708A61EBCA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1E69D-A7C2-4DD7-9D77-FBA8EDF6C8B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3C5BD-2382-4B33-BA23-FC74F4EED0C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43C331-5833-4D1C-91C1-538D1D6C89B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72B08-1C48-4344-A49C-5321006E825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69736-C582-467B-BC21-135DBA6F1DD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0D0A45-92EC-43B2-8613-F87203B8001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1E220CA-67F5-43A5-B947-B60ADA2DBDE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43C331-5833-4D1C-91C1-538D1D6C89B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0A7D9-117E-40D6-94E6-52CBB40C1698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2FA68B-AD6D-485B-9C49-801D192E3B15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3AA2A3-ACCC-4C6B-A864-00BC1FD1D7B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9289943-4961-43AD-AA8D-708A61EBCAD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01E69D-A7C2-4DD7-9D77-FBA8EDF6C8B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E0A7D9-117E-40D6-94E6-52CBB40C169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343C5BD-2382-4B33-BA23-FC74F4EED0C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8172B08-1C48-4344-A49C-5321006E825D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269736-C582-467B-BC21-135DBA6F1DD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D0A45-92EC-43B2-8613-F87203B8001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FA68B-AD6D-485B-9C49-801D192E3B1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AA2A3-ACCC-4C6B-A864-00BC1FD1D7B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89943-4961-43AD-AA8D-708A61EBCAD7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01E69D-A7C2-4DD7-9D77-FBA8EDF6C8B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3C5BD-2382-4B33-BA23-FC74F4EED0C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72B08-1C48-4344-A49C-5321006E825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BED5C139-2E37-40DB-B658-12D752431E1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BED5C139-2E37-40DB-B658-12D752431E1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altLang="zh-C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ED5C139-2E37-40DB-B658-12D752431E1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285720" y="142852"/>
            <a:ext cx="8534400" cy="2786082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 err="1" smtClean="0"/>
              <a:t>RRComSSys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Scientific Collaboration</a:t>
            </a:r>
            <a:endParaRPr lang="en-US" altLang="zh-CN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85787" y="3286124"/>
          <a:ext cx="7596212" cy="2497602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3767906"/>
                <a:gridCol w="1276102"/>
                <a:gridCol w="1276102"/>
                <a:gridCol w="1276102"/>
              </a:tblGrid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 smtClean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TEAM MEMBERS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Phase I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Phase II 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1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Phase III </a:t>
                      </a:r>
                      <a:endParaRPr lang="en-US" sz="1700" b="1" i="1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Lazaro Pi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Leader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David Villegas       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Leader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Yudiesly Herrera  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Designer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Meng Shi              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Analyst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Designer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  <a:tr h="4162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Carlos Perez         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Designer  </a:t>
                      </a:r>
                      <a:endParaRPr lang="en-US" sz="1700" b="0" i="0" u="none" strike="noStrike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Developer  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u="none" strike="noStrike" dirty="0"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Leader</a:t>
                      </a:r>
                      <a:endParaRPr lang="en-US" sz="1700" b="0" i="0" u="none" strike="noStrike" dirty="0">
                        <a:solidFill>
                          <a:srgbClr val="4E3B30"/>
                        </a:solidFill>
                        <a:effectLst>
                          <a:outerShdw blurRad="50800" dist="38100" algn="t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Franklin Gothic Book"/>
                      </a:endParaRPr>
                    </a:p>
                  </a:txBody>
                  <a:tcPr marL="6938" marR="6938" marT="6938" marB="0" anchor="ctr"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Sequence </a:t>
            </a:r>
            <a:r>
              <a:rPr lang="en-US" sz="4400" dirty="0" smtClean="0"/>
              <a:t>Diagram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-Execute 2-way voice communication-</a:t>
            </a:r>
            <a:endParaRPr lang="en-US" sz="2200" dirty="0"/>
          </a:p>
        </p:txBody>
      </p:sp>
      <p:pic>
        <p:nvPicPr>
          <p:cNvPr id="4" name="Picture 2" descr="K:\CEN  5064\diagrams\2-way voice exe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778" t="3371" r="2727" b="5602"/>
          <a:stretch>
            <a:fillRect/>
          </a:stretch>
        </p:blipFill>
        <p:spPr bwMode="auto">
          <a:xfrm>
            <a:off x="609600" y="1143000"/>
            <a:ext cx="7768988" cy="52578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User</a:t>
            </a:r>
            <a:r>
              <a:rPr lang="en-US" sz="4000" dirty="0" smtClean="0"/>
              <a:t> Interface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-Model Creation-</a:t>
            </a:r>
            <a:endParaRPr lang="en-US" sz="2200" dirty="0"/>
          </a:p>
        </p:txBody>
      </p:sp>
      <p:pic>
        <p:nvPicPr>
          <p:cNvPr id="4" name="Picture 4" descr="Gmf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0" y="1066799"/>
            <a:ext cx="7239000" cy="5640387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16002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User Interface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-Model Execution-</a:t>
            </a:r>
            <a:endParaRPr lang="en-US" sz="2200" dirty="0"/>
          </a:p>
        </p:txBody>
      </p:sp>
      <p:pic>
        <p:nvPicPr>
          <p:cNvPr id="5" name="Content Placeholder 4" descr="ToolsMenu_VS200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1752600"/>
            <a:ext cx="7358831" cy="4909362"/>
          </a:xfrm>
        </p:spPr>
      </p:pic>
      <p:pic>
        <p:nvPicPr>
          <p:cNvPr id="5122" name="Picture 2" descr="K:\CEN  5064\prj\Login_vs200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381000"/>
            <a:ext cx="3724275" cy="184785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596" y="1295400"/>
            <a:ext cx="8229600" cy="5181600"/>
          </a:xfrm>
        </p:spPr>
        <p:txBody>
          <a:bodyPr>
            <a:normAutofit/>
          </a:bodyPr>
          <a:lstStyle/>
          <a:p>
            <a:r>
              <a:rPr lang="en-US" altLang="zh-CN" dirty="0" err="1" smtClean="0"/>
              <a:t>RRComSSys</a:t>
            </a:r>
            <a:r>
              <a:rPr lang="en-US" altLang="zh-CN" dirty="0" smtClean="0"/>
              <a:t> for Scientific Collaboration:</a:t>
            </a:r>
          </a:p>
          <a:p>
            <a:pPr lvl="1"/>
            <a:r>
              <a:rPr lang="en-US" altLang="zh-CN" dirty="0" smtClean="0"/>
              <a:t>File Transfer</a:t>
            </a:r>
          </a:p>
          <a:p>
            <a:pPr lvl="1"/>
            <a:r>
              <a:rPr lang="en-US" altLang="zh-CN" dirty="0" smtClean="0"/>
              <a:t>Two-Way Voice Communication</a:t>
            </a:r>
          </a:p>
          <a:p>
            <a:pPr lvl="1"/>
            <a:r>
              <a:rPr lang="en-US" altLang="zh-CN" dirty="0" smtClean="0"/>
              <a:t>Group Chat</a:t>
            </a:r>
          </a:p>
          <a:p>
            <a:pPr lvl="1">
              <a:buNone/>
            </a:pPr>
            <a:endParaRPr lang="en-US" altLang="zh-CN" dirty="0" smtClean="0"/>
          </a:p>
          <a:p>
            <a:r>
              <a:rPr lang="en-US" altLang="zh-CN" sz="2800" dirty="0" smtClean="0"/>
              <a:t>Components:</a:t>
            </a:r>
          </a:p>
          <a:p>
            <a:pPr lvl="1"/>
            <a:r>
              <a:rPr lang="en-US" altLang="zh-CN" sz="2400" dirty="0" smtClean="0"/>
              <a:t>Graphical Modeling Environment. </a:t>
            </a:r>
          </a:p>
          <a:p>
            <a:pPr lvl="1"/>
            <a:r>
              <a:rPr lang="en-US" altLang="zh-CN" sz="2400" dirty="0" smtClean="0"/>
              <a:t>User Interface for model execution.</a:t>
            </a:r>
          </a:p>
          <a:p>
            <a:pPr lvl="1"/>
            <a:r>
              <a:rPr lang="en-US" altLang="zh-CN" sz="2400" dirty="0" smtClean="0"/>
              <a:t>Communication Engine.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en-US" dirty="0" smtClean="0"/>
              <a:t>Overview of Project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en-US" dirty="0" smtClean="0"/>
              <a:t>Project Schedule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599" cy="5090160"/>
        </p:xfrm>
        <a:graphic>
          <a:graphicData uri="http://schemas.openxmlformats.org/drawingml/2006/table">
            <a:tbl>
              <a:tblPr firstRow="1">
                <a:tableStyleId>{6E25E649-3F16-4E02-A733-19D2CDBF48F0}</a:tableStyleId>
              </a:tblPr>
              <a:tblGrid>
                <a:gridCol w="1221383"/>
                <a:gridCol w="4209702"/>
                <a:gridCol w="1399257"/>
                <a:gridCol w="139925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Phase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Duration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End Date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</a:t>
                      </a:r>
                      <a:endParaRPr lang="en-US" b="1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Scope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7 Days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b="1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Requirements and Analysis</a:t>
                      </a:r>
                      <a:endParaRPr lang="en-US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25 Days</a:t>
                      </a:r>
                      <a:endParaRPr lang="en-US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II</a:t>
                      </a:r>
                      <a:endParaRPr lang="en-US" b="1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Architecture and Detail Design</a:t>
                      </a:r>
                      <a:endParaRPr lang="en-US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24 Days</a:t>
                      </a:r>
                      <a:endParaRPr lang="en-US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System Architecture and Diagrams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14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Components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7 Days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rowSpan="7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III</a:t>
                      </a:r>
                      <a:endParaRPr lang="en-US" b="1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Implementation and Testing</a:t>
                      </a:r>
                      <a:endParaRPr lang="en-US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14 Days</a:t>
                      </a:r>
                      <a:endParaRPr lang="en-US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Code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13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Functional Testing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Structural</a:t>
                      </a:r>
                      <a:r>
                        <a:rPr lang="en-US" baseline="0" dirty="0" smtClean="0"/>
                        <a:t> Testing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3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Integration 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6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1"/>
                      <a:r>
                        <a:rPr lang="en-US" dirty="0" smtClean="0"/>
                        <a:t>System Testing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 Days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Deployment and Installation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/>
                        <a:t>2 Days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UseCaseDiagram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85800"/>
            <a:ext cx="7363918" cy="61722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en-US" dirty="0" smtClean="0"/>
              <a:t>Use Case Diagram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59363"/>
          </a:xfrm>
        </p:spPr>
        <p:txBody>
          <a:bodyPr>
            <a:normAutofit fontScale="25000" lnSpcReduction="20000"/>
          </a:bodyPr>
          <a:lstStyle/>
          <a:p>
            <a:r>
              <a:rPr lang="en-US" sz="5600" b="1" dirty="0" smtClean="0"/>
              <a:t>Use Case ID: </a:t>
            </a:r>
            <a:r>
              <a:rPr lang="en-US" sz="5600" dirty="0" smtClean="0"/>
              <a:t>Team5_Create_FileTransfer </a:t>
            </a:r>
          </a:p>
          <a:p>
            <a:endParaRPr lang="en-US" sz="5600" b="1" dirty="0" smtClean="0"/>
          </a:p>
          <a:p>
            <a:r>
              <a:rPr lang="en-US" sz="5600" b="1" dirty="0" smtClean="0"/>
              <a:t>Description</a:t>
            </a:r>
            <a:r>
              <a:rPr lang="en-US" sz="5600" b="1" dirty="0" smtClean="0"/>
              <a:t>:</a:t>
            </a:r>
            <a:r>
              <a:rPr lang="en-US" sz="5600" dirty="0" smtClean="0"/>
              <a:t> Model creator </a:t>
            </a:r>
            <a:r>
              <a:rPr lang="en-US" sz="5600" dirty="0" smtClean="0"/>
              <a:t>drags </a:t>
            </a:r>
            <a:r>
              <a:rPr lang="en-US" sz="5600" dirty="0" smtClean="0"/>
              <a:t>and </a:t>
            </a:r>
            <a:r>
              <a:rPr lang="en-US" sz="5600" dirty="0" smtClean="0"/>
              <a:t>drops </a:t>
            </a:r>
            <a:r>
              <a:rPr lang="en-US" sz="5600" dirty="0" smtClean="0"/>
              <a:t>shapes to </a:t>
            </a:r>
            <a:r>
              <a:rPr lang="en-US" sz="5600" dirty="0" smtClean="0"/>
              <a:t>Canvas to </a:t>
            </a:r>
            <a:r>
              <a:rPr lang="en-US" sz="5600" dirty="0" smtClean="0"/>
              <a:t>model </a:t>
            </a:r>
            <a:r>
              <a:rPr lang="en-US" sz="5600" dirty="0" smtClean="0"/>
              <a:t>file transfer.</a:t>
            </a:r>
          </a:p>
          <a:p>
            <a:endParaRPr lang="en-US" sz="5600" dirty="0" smtClean="0"/>
          </a:p>
          <a:p>
            <a:r>
              <a:rPr lang="en-US" sz="5600" b="1" dirty="0" smtClean="0"/>
              <a:t>Pre‐conditions: </a:t>
            </a:r>
            <a:r>
              <a:rPr lang="en-US" sz="5600" dirty="0" smtClean="0"/>
              <a:t>Modeling </a:t>
            </a:r>
            <a:r>
              <a:rPr lang="en-US" sz="5600" dirty="0" smtClean="0"/>
              <a:t>Environment </a:t>
            </a:r>
            <a:r>
              <a:rPr lang="en-US" sz="5600" dirty="0" smtClean="0"/>
              <a:t>is open, model creator has </a:t>
            </a:r>
            <a:r>
              <a:rPr lang="en-US" sz="5600" dirty="0" smtClean="0"/>
              <a:t>access to </a:t>
            </a:r>
            <a:r>
              <a:rPr lang="en-US" sz="5600" dirty="0" smtClean="0"/>
              <a:t>Repository</a:t>
            </a:r>
            <a:r>
              <a:rPr lang="en-US" sz="5600" dirty="0" smtClean="0"/>
              <a:t>. </a:t>
            </a:r>
            <a:endParaRPr lang="en-US" sz="5600" dirty="0" smtClean="0"/>
          </a:p>
          <a:p>
            <a:endParaRPr lang="en-US" sz="5600" dirty="0" smtClean="0"/>
          </a:p>
          <a:p>
            <a:r>
              <a:rPr lang="en-US" sz="5600" b="1" dirty="0" smtClean="0"/>
              <a:t>Trigger: </a:t>
            </a:r>
            <a:r>
              <a:rPr lang="en-US" sz="5600" dirty="0" smtClean="0"/>
              <a:t>The Model Creator </a:t>
            </a:r>
            <a:r>
              <a:rPr lang="en-US" sz="5600" dirty="0" smtClean="0"/>
              <a:t>starts </a:t>
            </a:r>
            <a:r>
              <a:rPr lang="en-US" sz="5600" dirty="0" smtClean="0"/>
              <a:t>a new model by selecting the create </a:t>
            </a:r>
            <a:r>
              <a:rPr lang="en-US" sz="5600" dirty="0" smtClean="0"/>
              <a:t>“New” option. </a:t>
            </a:r>
            <a:endParaRPr lang="en-US" sz="5600" dirty="0" smtClean="0"/>
          </a:p>
          <a:p>
            <a:r>
              <a:rPr lang="en-US" sz="5600" b="1" dirty="0" smtClean="0"/>
              <a:t>Steps:</a:t>
            </a:r>
            <a:endParaRPr lang="en-US" sz="5600" b="1" dirty="0" smtClean="0"/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Create </a:t>
            </a:r>
            <a:r>
              <a:rPr lang="en-US" sz="5600" dirty="0" smtClean="0"/>
              <a:t>a new model as defined on Team5_CreateModel </a:t>
            </a:r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Drag </a:t>
            </a:r>
            <a:r>
              <a:rPr lang="en-US" sz="5600" dirty="0" smtClean="0"/>
              <a:t>all shapes needed to the canvas and create all edges </a:t>
            </a:r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Set </a:t>
            </a:r>
            <a:r>
              <a:rPr lang="en-US" sz="5600" dirty="0" smtClean="0"/>
              <a:t>all needed attributes</a:t>
            </a:r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Save </a:t>
            </a:r>
            <a:r>
              <a:rPr lang="en-US" sz="5600" dirty="0" smtClean="0"/>
              <a:t>the model to the repository </a:t>
            </a:r>
          </a:p>
          <a:p>
            <a:r>
              <a:rPr lang="en-US" sz="5600" b="1" dirty="0" smtClean="0"/>
              <a:t>Post‐conditions: </a:t>
            </a:r>
            <a:r>
              <a:rPr lang="en-US" sz="5600" dirty="0" smtClean="0"/>
              <a:t>created is saved </a:t>
            </a:r>
            <a:r>
              <a:rPr lang="en-US" sz="5600" dirty="0" smtClean="0"/>
              <a:t>to </a:t>
            </a:r>
            <a:r>
              <a:rPr lang="en-US" sz="5600" dirty="0" smtClean="0"/>
              <a:t>repository </a:t>
            </a:r>
            <a:r>
              <a:rPr lang="en-US" sz="5600" dirty="0" smtClean="0"/>
              <a:t>and is ready to be used by the GUI user</a:t>
            </a:r>
            <a:r>
              <a:rPr lang="en-US" sz="5600" dirty="0" smtClean="0"/>
              <a:t>.</a:t>
            </a:r>
          </a:p>
          <a:p>
            <a:endParaRPr lang="en-US" sz="5600" dirty="0" smtClean="0"/>
          </a:p>
          <a:p>
            <a:r>
              <a:rPr lang="en-US" sz="5600" b="1" dirty="0" smtClean="0"/>
              <a:t>Non-Functional requirements:</a:t>
            </a:r>
          </a:p>
          <a:p>
            <a:r>
              <a:rPr lang="en-US" sz="5600" dirty="0" smtClean="0"/>
              <a:t>Usability:    </a:t>
            </a:r>
          </a:p>
          <a:p>
            <a:pPr lvl="1"/>
            <a:r>
              <a:rPr lang="en-US" sz="5600" dirty="0" smtClean="0"/>
              <a:t>Drag and drop functionality will be provided by Modeling Environment.</a:t>
            </a:r>
          </a:p>
          <a:p>
            <a:pPr lvl="1"/>
            <a:r>
              <a:rPr lang="en-US" sz="5600" dirty="0" smtClean="0"/>
              <a:t>All the shapes must contain brief textual descriptions.</a:t>
            </a:r>
          </a:p>
          <a:p>
            <a:pPr lvl="1"/>
            <a:r>
              <a:rPr lang="en-US" sz="5600" dirty="0" smtClean="0"/>
              <a:t>At </a:t>
            </a:r>
            <a:r>
              <a:rPr lang="en-US" sz="5600" dirty="0" smtClean="0"/>
              <a:t>least 75% of testing panel users shall report that help facility provided </a:t>
            </a:r>
            <a:r>
              <a:rPr lang="en-US" sz="5600" dirty="0" smtClean="0"/>
              <a:t>has </a:t>
            </a:r>
            <a:r>
              <a:rPr lang="en-US" sz="5600" dirty="0" smtClean="0"/>
              <a:t>same visibility as other </a:t>
            </a:r>
            <a:r>
              <a:rPr lang="en-US" sz="5600" dirty="0" smtClean="0"/>
              <a:t>controls.</a:t>
            </a:r>
            <a:endParaRPr lang="en-US" sz="5600" dirty="0" smtClean="0"/>
          </a:p>
          <a:p>
            <a:r>
              <a:rPr lang="en-US" sz="5600" dirty="0" smtClean="0"/>
              <a:t>Performance:</a:t>
            </a:r>
          </a:p>
          <a:p>
            <a:pPr lvl="1"/>
            <a:r>
              <a:rPr lang="en-US" sz="5600" dirty="0" smtClean="0"/>
              <a:t>The created model shall be saved within 2 seconds</a:t>
            </a:r>
            <a:r>
              <a:rPr lang="en-US" sz="5600" dirty="0" smtClean="0"/>
              <a:t>.</a:t>
            </a:r>
            <a:endParaRPr lang="en-US" sz="5600" dirty="0" smtClean="0"/>
          </a:p>
          <a:p>
            <a:endParaRPr lang="en-US" altLang="zh-CN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System Requirements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-Create File Transfer Model</a:t>
            </a:r>
            <a:r>
              <a:rPr lang="en-US" sz="2000" dirty="0" smtClean="0"/>
              <a:t>- </a:t>
            </a:r>
            <a:endParaRPr lang="en-US" sz="27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CEN  5064\diagrams\File Transfer Creat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7203" y="1143000"/>
            <a:ext cx="8825031" cy="5505271"/>
          </a:xfrm>
          <a:prstGeom prst="rect">
            <a:avLst/>
          </a:prstGeom>
          <a:noFill/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Object Diagram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-Create File Transfer Model</a:t>
            </a:r>
            <a:r>
              <a:rPr lang="en-US" sz="2000" dirty="0" smtClean="0"/>
              <a:t>- </a:t>
            </a:r>
            <a:endParaRPr lang="en-US" sz="27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CEN  5064\diagrams\File Transfer Create Sequence.jpg"/>
          <p:cNvPicPr>
            <a:picLocks noChangeAspect="1" noChangeArrowheads="1"/>
          </p:cNvPicPr>
          <p:nvPr/>
        </p:nvPicPr>
        <p:blipFill>
          <a:blip r:embed="rId2"/>
          <a:srcRect t="2500" b="6250"/>
          <a:stretch>
            <a:fillRect/>
          </a:stretch>
        </p:blipFill>
        <p:spPr bwMode="auto">
          <a:xfrm>
            <a:off x="1676400" y="913071"/>
            <a:ext cx="5843132" cy="5944929"/>
          </a:xfrm>
          <a:prstGeom prst="rect">
            <a:avLst/>
          </a:prstGeom>
          <a:noFill/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Sequence Diagram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-Create File Transfer Model</a:t>
            </a:r>
            <a:r>
              <a:rPr lang="en-US" sz="2000" dirty="0" smtClean="0"/>
              <a:t>- </a:t>
            </a:r>
            <a:endParaRPr lang="en-US" sz="27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59363"/>
          </a:xfrm>
        </p:spPr>
        <p:txBody>
          <a:bodyPr>
            <a:normAutofit fontScale="25000" lnSpcReduction="20000"/>
          </a:bodyPr>
          <a:lstStyle/>
          <a:p>
            <a:r>
              <a:rPr lang="en-US" sz="5600" b="1" dirty="0" smtClean="0"/>
              <a:t>Use Case ID: </a:t>
            </a:r>
            <a:r>
              <a:rPr lang="en-US" sz="5600" dirty="0" smtClean="0"/>
              <a:t>Team5_Exec_2WayVoice </a:t>
            </a:r>
            <a:endParaRPr lang="en-US" sz="5600" dirty="0" smtClean="0"/>
          </a:p>
          <a:p>
            <a:endParaRPr lang="en-US" sz="5600" b="1" dirty="0" smtClean="0"/>
          </a:p>
          <a:p>
            <a:r>
              <a:rPr lang="en-US" sz="5600" b="1" dirty="0" smtClean="0"/>
              <a:t>Description</a:t>
            </a:r>
            <a:r>
              <a:rPr lang="en-US" sz="5600" b="1" dirty="0" smtClean="0"/>
              <a:t>:</a:t>
            </a:r>
            <a:r>
              <a:rPr lang="en-US" sz="5600" dirty="0" smtClean="0"/>
              <a:t> </a:t>
            </a:r>
            <a:r>
              <a:rPr lang="en-US" sz="6000" dirty="0" smtClean="0"/>
              <a:t>Researcher talks with colleague after selecting the desired callee</a:t>
            </a:r>
            <a:r>
              <a:rPr lang="en-US" sz="5600" dirty="0" smtClean="0"/>
              <a:t>.</a:t>
            </a:r>
          </a:p>
          <a:p>
            <a:endParaRPr lang="en-US" sz="5600" dirty="0" smtClean="0"/>
          </a:p>
          <a:p>
            <a:r>
              <a:rPr lang="en-US" sz="5600" b="1" dirty="0" smtClean="0"/>
              <a:t>Pre‐conditions: </a:t>
            </a:r>
            <a:r>
              <a:rPr lang="en-US" sz="5600" dirty="0" smtClean="0"/>
              <a:t>Both researchers are </a:t>
            </a:r>
            <a:r>
              <a:rPr lang="en-US" sz="5600" dirty="0" smtClean="0"/>
              <a:t>logged into the </a:t>
            </a:r>
            <a:r>
              <a:rPr lang="en-US" sz="5600" dirty="0" err="1" smtClean="0"/>
              <a:t>RRComSSys</a:t>
            </a:r>
            <a:r>
              <a:rPr lang="en-US" sz="5600" dirty="0" smtClean="0"/>
              <a:t>, the required model is available in the repository. </a:t>
            </a:r>
          </a:p>
          <a:p>
            <a:endParaRPr lang="en-US" sz="5600" dirty="0" smtClean="0"/>
          </a:p>
          <a:p>
            <a:r>
              <a:rPr lang="en-US" sz="5600" b="1" dirty="0" smtClean="0"/>
              <a:t>Trigger: </a:t>
            </a:r>
            <a:r>
              <a:rPr lang="en-US" sz="5600" dirty="0" smtClean="0"/>
              <a:t>caller selects the 2-way voice communication from the available models. </a:t>
            </a:r>
            <a:endParaRPr lang="en-US" sz="5600" dirty="0" smtClean="0"/>
          </a:p>
          <a:p>
            <a:r>
              <a:rPr lang="en-US" sz="5600" b="1" dirty="0" smtClean="0"/>
              <a:t>Steps:</a:t>
            </a:r>
            <a:endParaRPr lang="en-US" sz="5600" b="1" dirty="0" smtClean="0"/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System shows a list of contacts from which caller selects the callee. </a:t>
            </a:r>
            <a:endParaRPr lang="en-US" sz="5600" dirty="0" smtClean="0"/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Callee receives invitation </a:t>
            </a:r>
            <a:r>
              <a:rPr lang="en-US" sz="5600" dirty="0" smtClean="0"/>
              <a:t>and </a:t>
            </a:r>
            <a:r>
              <a:rPr lang="en-US" sz="5600" dirty="0" smtClean="0"/>
              <a:t>clicks </a:t>
            </a:r>
            <a:r>
              <a:rPr lang="en-US" sz="5600" dirty="0" smtClean="0"/>
              <a:t>on “accept” </a:t>
            </a:r>
            <a:r>
              <a:rPr lang="en-US" sz="5600" dirty="0" smtClean="0"/>
              <a:t>button. </a:t>
            </a:r>
            <a:endParaRPr lang="en-US" sz="5600" dirty="0" smtClean="0"/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Caller is notified and both researchers starts the conversation. </a:t>
            </a:r>
            <a:endParaRPr lang="en-US" sz="5600" dirty="0" smtClean="0"/>
          </a:p>
          <a:p>
            <a:pPr marL="736092" lvl="1" indent="-342900">
              <a:buFont typeface="+mj-lt"/>
              <a:buAutoNum type="arabicPeriod"/>
            </a:pPr>
            <a:r>
              <a:rPr lang="en-US" sz="5600" dirty="0" smtClean="0"/>
              <a:t>Caller clicks on </a:t>
            </a:r>
            <a:r>
              <a:rPr lang="en-US" sz="5600" dirty="0" smtClean="0"/>
              <a:t>"Close" button to stop the voice communication. </a:t>
            </a:r>
            <a:endParaRPr lang="en-US" sz="5600" dirty="0" smtClean="0"/>
          </a:p>
          <a:p>
            <a:pPr marL="736092" lvl="1" indent="-342900">
              <a:buFont typeface="+mj-lt"/>
              <a:buAutoNum type="arabicPeriod"/>
            </a:pPr>
            <a:endParaRPr lang="en-US" sz="5600" dirty="0" smtClean="0"/>
          </a:p>
          <a:p>
            <a:r>
              <a:rPr lang="en-US" sz="5600" b="1" dirty="0" smtClean="0"/>
              <a:t>Non-Functional </a:t>
            </a:r>
            <a:r>
              <a:rPr lang="en-US" sz="5600" b="1" dirty="0" smtClean="0"/>
              <a:t>requirements:</a:t>
            </a:r>
          </a:p>
          <a:p>
            <a:r>
              <a:rPr lang="en-US" altLang="zh-CN" sz="5600" dirty="0" smtClean="0"/>
              <a:t>Usability:    </a:t>
            </a:r>
          </a:p>
          <a:p>
            <a:pPr lvl="1"/>
            <a:r>
              <a:rPr lang="en-US" altLang="zh-CN" sz="5200" dirty="0" smtClean="0"/>
              <a:t>All controls </a:t>
            </a:r>
            <a:r>
              <a:rPr lang="en-US" altLang="zh-CN" sz="5200" dirty="0" smtClean="0"/>
              <a:t>that require input from </a:t>
            </a:r>
            <a:r>
              <a:rPr lang="en-US" altLang="zh-CN" sz="5200" dirty="0" smtClean="0"/>
              <a:t>user </a:t>
            </a:r>
            <a:r>
              <a:rPr lang="en-US" altLang="zh-CN" sz="5200" dirty="0" smtClean="0"/>
              <a:t>must contain </a:t>
            </a:r>
            <a:r>
              <a:rPr lang="en-US" altLang="zh-CN" sz="5200" dirty="0" smtClean="0"/>
              <a:t>textual </a:t>
            </a:r>
            <a:r>
              <a:rPr lang="en-US" altLang="zh-CN" sz="5200" dirty="0" smtClean="0"/>
              <a:t>descriptions of their purpose.</a:t>
            </a:r>
          </a:p>
          <a:p>
            <a:pPr lvl="1"/>
            <a:r>
              <a:rPr lang="en-US" sz="5400" dirty="0" smtClean="0"/>
              <a:t>At least 75% of testing panel users shall report that help facility provided has same visibility as other controls.</a:t>
            </a:r>
          </a:p>
          <a:p>
            <a:r>
              <a:rPr lang="en-US" altLang="zh-CN" sz="5600" dirty="0" smtClean="0"/>
              <a:t> Reliability</a:t>
            </a:r>
            <a:r>
              <a:rPr lang="en-US" altLang="zh-CN" sz="5600" dirty="0" smtClean="0"/>
              <a:t>:</a:t>
            </a:r>
          </a:p>
          <a:p>
            <a:pPr lvl="1"/>
            <a:r>
              <a:rPr lang="en-US" altLang="zh-CN" sz="5200" dirty="0" smtClean="0"/>
              <a:t>The system must ensure continuous voice communication. </a:t>
            </a:r>
          </a:p>
          <a:p>
            <a:r>
              <a:rPr lang="en-US" altLang="zh-CN" sz="5600" dirty="0" smtClean="0"/>
              <a:t>Performance</a:t>
            </a:r>
            <a:r>
              <a:rPr lang="en-US" altLang="zh-CN" sz="5600" dirty="0" smtClean="0"/>
              <a:t>:</a:t>
            </a:r>
          </a:p>
          <a:p>
            <a:pPr lvl="1"/>
            <a:r>
              <a:rPr lang="en-US" altLang="zh-CN" sz="5200" dirty="0" smtClean="0"/>
              <a:t>2-way </a:t>
            </a:r>
            <a:r>
              <a:rPr lang="en-US" altLang="zh-CN" sz="5200" dirty="0" smtClean="0"/>
              <a:t>voice </a:t>
            </a:r>
            <a:r>
              <a:rPr lang="en-US" altLang="zh-CN" sz="5200" dirty="0" smtClean="0"/>
              <a:t>connection </a:t>
            </a:r>
            <a:r>
              <a:rPr lang="en-US" altLang="zh-CN" sz="5200" dirty="0" smtClean="0"/>
              <a:t>must be created within 20 seconds.</a:t>
            </a:r>
            <a:endParaRPr lang="en-US" altLang="zh-CN" sz="5200" dirty="0" smtClean="0"/>
          </a:p>
          <a:p>
            <a:endParaRPr lang="en-US" altLang="zh-CN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System Requirements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-Execute 2-way voice communication</a:t>
            </a:r>
            <a:r>
              <a:rPr lang="en-US" sz="2000" dirty="0" smtClean="0"/>
              <a:t>- </a:t>
            </a:r>
            <a:endParaRPr lang="en-US" sz="27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Object Diagram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-</a:t>
            </a:r>
            <a:r>
              <a:rPr lang="en-US" sz="2000" dirty="0" smtClean="0"/>
              <a:t>Execute </a:t>
            </a:r>
            <a:r>
              <a:rPr lang="en-US" sz="2000" dirty="0" smtClean="0"/>
              <a:t>2-way voice </a:t>
            </a:r>
            <a:r>
              <a:rPr lang="en-US" sz="2000" dirty="0" smtClean="0"/>
              <a:t>communication-</a:t>
            </a:r>
            <a:endParaRPr lang="en-US" sz="2700" dirty="0"/>
          </a:p>
        </p:txBody>
      </p:sp>
      <p:pic>
        <p:nvPicPr>
          <p:cNvPr id="8" name="Picture 2" descr="K:\CEN  5064\diagrams\object Model 2-way voce exe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1978" y="1371600"/>
            <a:ext cx="8521022" cy="43434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resentatio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ck of books design template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</Template>
  <TotalTime>76</TotalTime>
  <Words>466</Words>
  <Application>Microsoft PowerPoint</Application>
  <PresentationFormat>On-screen Show (4:3)</PresentationFormat>
  <Paragraphs>118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Presentation</vt:lpstr>
      <vt:lpstr>1_Stack of books design template</vt:lpstr>
      <vt:lpstr>Concourse</vt:lpstr>
      <vt:lpstr>RRComSSys Scientific Collaboration</vt:lpstr>
      <vt:lpstr>Overview of Project</vt:lpstr>
      <vt:lpstr>Project Schedule</vt:lpstr>
      <vt:lpstr>Use Case Diagram</vt:lpstr>
      <vt:lpstr>System Requirements -Create File Transfer Model- </vt:lpstr>
      <vt:lpstr>Object Diagram -Create File Transfer Model- </vt:lpstr>
      <vt:lpstr>Sequence Diagram -Create File Transfer Model- </vt:lpstr>
      <vt:lpstr>System Requirements -Execute 2-way voice communication- </vt:lpstr>
      <vt:lpstr>Object Diagram -Execute 2-way voice communication-</vt:lpstr>
      <vt:lpstr>Sequence Diagram -Execute 2-way voice communication-</vt:lpstr>
      <vt:lpstr>User Interface -Model Creation-</vt:lpstr>
      <vt:lpstr>User Interface -Model Execution-</vt:lpstr>
    </vt:vector>
  </TitlesOfParts>
  <Company>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RRComSSys Scientific Collaboration</dc:title>
  <dc:creator>MS</dc:creator>
  <cp:lastModifiedBy>Lazaro Pi</cp:lastModifiedBy>
  <cp:revision>45</cp:revision>
  <dcterms:created xsi:type="dcterms:W3CDTF">2008-02-24T20:50:09Z</dcterms:created>
  <dcterms:modified xsi:type="dcterms:W3CDTF">2008-02-25T00:40:34Z</dcterms:modified>
</cp:coreProperties>
</file>